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6"/>
  </p:notesMasterIdLst>
  <p:handoutMasterIdLst>
    <p:handoutMasterId r:id="rId37"/>
  </p:handoutMasterIdLst>
  <p:sldIdLst>
    <p:sldId id="285" r:id="rId5"/>
    <p:sldId id="512" r:id="rId6"/>
    <p:sldId id="379" r:id="rId7"/>
    <p:sldId id="410" r:id="rId8"/>
    <p:sldId id="412" r:id="rId9"/>
    <p:sldId id="413" r:id="rId10"/>
    <p:sldId id="414" r:id="rId11"/>
    <p:sldId id="415" r:id="rId12"/>
    <p:sldId id="524" r:id="rId13"/>
    <p:sldId id="527" r:id="rId14"/>
    <p:sldId id="526" r:id="rId15"/>
    <p:sldId id="525" r:id="rId16"/>
    <p:sldId id="523" r:id="rId17"/>
    <p:sldId id="528" r:id="rId18"/>
    <p:sldId id="488" r:id="rId19"/>
    <p:sldId id="270" r:id="rId20"/>
    <p:sldId id="263" r:id="rId21"/>
    <p:sldId id="272" r:id="rId22"/>
    <p:sldId id="534" r:id="rId23"/>
    <p:sldId id="535" r:id="rId24"/>
    <p:sldId id="536" r:id="rId25"/>
    <p:sldId id="533" r:id="rId26"/>
    <p:sldId id="529" r:id="rId27"/>
    <p:sldId id="531" r:id="rId28"/>
    <p:sldId id="532" r:id="rId29"/>
    <p:sldId id="530" r:id="rId30"/>
    <p:sldId id="262" r:id="rId31"/>
    <p:sldId id="333" r:id="rId32"/>
    <p:sldId id="298" r:id="rId33"/>
    <p:sldId id="327" r:id="rId34"/>
    <p:sldId id="49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9B5365-1438-FB4C-88D2-D6C1A13A3AEB}">
          <p14:sldIdLst>
            <p14:sldId id="285"/>
          </p14:sldIdLst>
        </p14:section>
        <p14:section name="Motivation" id="{ED1FF926-C572-B148-BDC1-F965C29B655E}">
          <p14:sldIdLst>
            <p14:sldId id="512"/>
            <p14:sldId id="379"/>
            <p14:sldId id="410"/>
          </p14:sldIdLst>
        </p14:section>
        <p14:section name="Processes" id="{9990E428-A91B-2244-9E87-0686754E42AF}">
          <p14:sldIdLst>
            <p14:sldId id="412"/>
            <p14:sldId id="413"/>
            <p14:sldId id="414"/>
            <p14:sldId id="415"/>
            <p14:sldId id="524"/>
            <p14:sldId id="527"/>
            <p14:sldId id="526"/>
            <p14:sldId id="525"/>
            <p14:sldId id="523"/>
            <p14:sldId id="528"/>
            <p14:sldId id="488"/>
            <p14:sldId id="270"/>
            <p14:sldId id="263"/>
          </p14:sldIdLst>
        </p14:section>
        <p14:section name="Practical example" id="{12C239B4-A499-D545-A407-67018A3723C5}">
          <p14:sldIdLst>
            <p14:sldId id="272"/>
            <p14:sldId id="534"/>
            <p14:sldId id="535"/>
            <p14:sldId id="536"/>
            <p14:sldId id="533"/>
          </p14:sldIdLst>
        </p14:section>
        <p14:section name="additional features" id="{A7EBA338-46F7-8E47-B592-0AF19AB27D00}">
          <p14:sldIdLst>
            <p14:sldId id="529"/>
            <p14:sldId id="531"/>
            <p14:sldId id="532"/>
            <p14:sldId id="530"/>
            <p14:sldId id="262"/>
            <p14:sldId id="333"/>
            <p14:sldId id="298"/>
            <p14:sldId id="327"/>
          </p14:sldIdLst>
        </p14:section>
        <p14:section name="closing" id="{6941DFBE-F9EF-EC4E-942D-BFBE3D7FD575}">
          <p14:sldIdLst>
            <p14:sldId id="4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45454"/>
    <a:srgbClr val="DCDCDC"/>
    <a:srgbClr val="38BAFF"/>
    <a:srgbClr val="FA9601"/>
    <a:srgbClr val="595A5D"/>
    <a:srgbClr val="414042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82" autoAdjust="0"/>
    <p:restoredTop sz="66184" autoAdjust="0"/>
  </p:normalViewPr>
  <p:slideViewPr>
    <p:cSldViewPr snapToGrid="0" showGuides="1">
      <p:cViewPr varScale="1">
        <p:scale>
          <a:sx n="85" d="100"/>
          <a:sy n="85" d="100"/>
        </p:scale>
        <p:origin x="1136" y="18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5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E33093-E2CD-E646-8C2D-61BED8D04169}" type="doc">
      <dgm:prSet loTypeId="urn:microsoft.com/office/officeart/2005/8/layout/cycle1" loCatId="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1E2D2FA4-36D3-244B-A772-5D1285421059}">
      <dgm:prSet phldrT="[Text]"/>
      <dgm:spPr>
        <a:xfrm>
          <a:off x="1224605" y="13949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5A3A3E91-656A-5845-B738-4E3D867DAFD9}" type="parTrans" cxnId="{8779A3CA-0546-4A46-8021-218EF2353FFB}">
      <dgm:prSet/>
      <dgm:spPr/>
      <dgm:t>
        <a:bodyPr/>
        <a:lstStyle/>
        <a:p>
          <a:endParaRPr lang="en-US"/>
        </a:p>
      </dgm:t>
    </dgm:pt>
    <dgm:pt modelId="{AB9C67A3-3C05-A744-9A8E-77150C595418}" type="sibTrans" cxnId="{8779A3CA-0546-4A46-8021-218EF2353FFB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35FEA102-5B53-7A4C-A608-88B59EAB07FB}">
      <dgm:prSet phldrT="[Text]"/>
      <dgm:spPr>
        <a:xfrm>
          <a:off x="1500955" y="864464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6B7036E1-F8F6-A847-8FF4-A67CC1E4D988}" type="parTrans" cxnId="{9468D467-F38E-A74F-88E0-8B39920BE590}">
      <dgm:prSet/>
      <dgm:spPr/>
      <dgm:t>
        <a:bodyPr/>
        <a:lstStyle/>
        <a:p>
          <a:endParaRPr lang="en-US"/>
        </a:p>
      </dgm:t>
    </dgm:pt>
    <dgm:pt modelId="{A261C99D-B882-0D49-99C5-E860AD54D66B}" type="sibTrans" cxnId="{9468D467-F38E-A74F-88E0-8B39920BE590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1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1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4AA57AB5-773C-B44B-9B6E-969946EA0D43}">
      <dgm:prSet phldrT="[Text]"/>
      <dgm:spPr>
        <a:xfrm>
          <a:off x="777463" y="1390112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33F196E8-009B-8846-A524-15E88167F083}" type="parTrans" cxnId="{938C444A-DD23-CE4F-AA09-26051AE07B3D}">
      <dgm:prSet/>
      <dgm:spPr/>
      <dgm:t>
        <a:bodyPr/>
        <a:lstStyle/>
        <a:p>
          <a:endParaRPr lang="en-US"/>
        </a:p>
      </dgm:t>
    </dgm:pt>
    <dgm:pt modelId="{19C5531D-A71D-4D4C-9A9D-420B3E0D7E2C}" type="sibTrans" cxnId="{938C444A-DD23-CE4F-AA09-26051AE07B3D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8CEA2C35-0774-BE43-8ADF-372C0A395BE7}">
      <dgm:prSet phldrT="[Text]"/>
      <dgm:spPr>
        <a:xfrm>
          <a:off x="53971" y="864464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3D526615-192E-5C4F-AE2C-F52B8611FAE6}" type="parTrans" cxnId="{D47544DD-7E75-BE41-BA69-5CE6CDE497C9}">
      <dgm:prSet/>
      <dgm:spPr/>
      <dgm:t>
        <a:bodyPr/>
        <a:lstStyle/>
        <a:p>
          <a:endParaRPr lang="en-US"/>
        </a:p>
      </dgm:t>
    </dgm:pt>
    <dgm:pt modelId="{4FEB82CC-12B6-E341-89C1-80C98831FB9A}" type="sibTrans" cxnId="{D47544DD-7E75-BE41-BA69-5CE6CDE497C9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3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3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5C1C90D3-2171-5345-9A4B-4790457AC992}">
      <dgm:prSet phldrT="[Text]"/>
      <dgm:spPr>
        <a:xfrm>
          <a:off x="330320" y="13949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D614D42E-35B9-C440-8E85-2460B2FA62C9}" type="parTrans" cxnId="{783DE017-989F-5E4A-8722-C173BF91A035}">
      <dgm:prSet/>
      <dgm:spPr/>
      <dgm:t>
        <a:bodyPr/>
        <a:lstStyle/>
        <a:p>
          <a:endParaRPr lang="en-US"/>
        </a:p>
      </dgm:t>
    </dgm:pt>
    <dgm:pt modelId="{1AF5E0D1-6701-A346-9169-A8C002BAB561}" type="sibTrans" cxnId="{783DE017-989F-5E4A-8722-C173BF91A035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93C4186F-7E9E-1A4A-BC83-D5498E54393F}" type="pres">
      <dgm:prSet presAssocID="{88E33093-E2CD-E646-8C2D-61BED8D04169}" presName="cycle" presStyleCnt="0">
        <dgm:presLayoutVars>
          <dgm:dir/>
          <dgm:resizeHandles val="exact"/>
        </dgm:presLayoutVars>
      </dgm:prSet>
      <dgm:spPr/>
    </dgm:pt>
    <dgm:pt modelId="{D61957E7-743B-3145-A812-46BB867D608A}" type="pres">
      <dgm:prSet presAssocID="{1E2D2FA4-36D3-244B-A772-5D1285421059}" presName="dummy" presStyleCnt="0"/>
      <dgm:spPr/>
    </dgm:pt>
    <dgm:pt modelId="{7B1288D2-9B21-884E-91E1-939ED351FF94}" type="pres">
      <dgm:prSet presAssocID="{1E2D2FA4-36D3-244B-A772-5D1285421059}" presName="node" presStyleLbl="revTx" presStyleIdx="0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BDACE3E8-F829-2D4D-81A1-728B7C061E15}" type="pres">
      <dgm:prSet presAssocID="{AB9C67A3-3C05-A744-9A8E-77150C595418}" presName="sibTrans" presStyleLbl="node1" presStyleIdx="0" presStyleCnt="5"/>
      <dgm:spPr>
        <a:prstGeom prst="circularArrow">
          <a:avLst>
            <a:gd name="adj1" fmla="val 5195"/>
            <a:gd name="adj2" fmla="val 335548"/>
            <a:gd name="adj3" fmla="val 21294730"/>
            <a:gd name="adj4" fmla="val 19764935"/>
            <a:gd name="adj5" fmla="val 6061"/>
          </a:avLst>
        </a:prstGeom>
      </dgm:spPr>
    </dgm:pt>
    <dgm:pt modelId="{1723261B-F05A-2E43-B898-DD23A65AA86E}" type="pres">
      <dgm:prSet presAssocID="{35FEA102-5B53-7A4C-A608-88B59EAB07FB}" presName="dummy" presStyleCnt="0"/>
      <dgm:spPr/>
    </dgm:pt>
    <dgm:pt modelId="{EEF085F5-3467-9B47-B661-9BC1E94798E2}" type="pres">
      <dgm:prSet presAssocID="{35FEA102-5B53-7A4C-A608-88B59EAB07FB}" presName="node" presStyleLbl="revTx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730E9FDA-E027-A546-90EF-6D539727D1E5}" type="pres">
      <dgm:prSet presAssocID="{A261C99D-B882-0D49-99C5-E860AD54D66B}" presName="sibTrans" presStyleLbl="node1" presStyleIdx="1" presStyleCnt="5"/>
      <dgm:spPr>
        <a:prstGeom prst="circularArrow">
          <a:avLst>
            <a:gd name="adj1" fmla="val 5195"/>
            <a:gd name="adj2" fmla="val 335548"/>
            <a:gd name="adj3" fmla="val 4016241"/>
            <a:gd name="adj4" fmla="val 2252016"/>
            <a:gd name="adj5" fmla="val 6061"/>
          </a:avLst>
        </a:prstGeom>
      </dgm:spPr>
    </dgm:pt>
    <dgm:pt modelId="{23DA14D1-8B61-4A47-B10B-08E3ACDE562E}" type="pres">
      <dgm:prSet presAssocID="{4AA57AB5-773C-B44B-9B6E-969946EA0D43}" presName="dummy" presStyleCnt="0"/>
      <dgm:spPr/>
    </dgm:pt>
    <dgm:pt modelId="{FDC2BA97-E289-674C-93A1-5B6CD5E2D038}" type="pres">
      <dgm:prSet presAssocID="{4AA57AB5-773C-B44B-9B6E-969946EA0D43}" presName="node" presStyleLbl="revTx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3E02F9F9-0E7E-4843-B26F-72200D5BA5D7}" type="pres">
      <dgm:prSet presAssocID="{19C5531D-A71D-4D4C-9A9D-420B3E0D7E2C}" presName="sibTrans" presStyleLbl="node1" presStyleIdx="2" presStyleCnt="5"/>
      <dgm:spPr>
        <a:prstGeom prst="circularArrow">
          <a:avLst>
            <a:gd name="adj1" fmla="val 5195"/>
            <a:gd name="adj2" fmla="val 335548"/>
            <a:gd name="adj3" fmla="val 8212436"/>
            <a:gd name="adj4" fmla="val 6448212"/>
            <a:gd name="adj5" fmla="val 6061"/>
          </a:avLst>
        </a:prstGeom>
      </dgm:spPr>
    </dgm:pt>
    <dgm:pt modelId="{DA53E554-06F2-BF4B-90D2-0DCB57E63D86}" type="pres">
      <dgm:prSet presAssocID="{8CEA2C35-0774-BE43-8ADF-372C0A395BE7}" presName="dummy" presStyleCnt="0"/>
      <dgm:spPr/>
    </dgm:pt>
    <dgm:pt modelId="{3766753A-ADA7-9144-956E-EDE764270DEE}" type="pres">
      <dgm:prSet presAssocID="{8CEA2C35-0774-BE43-8ADF-372C0A395BE7}" presName="node" presStyleLbl="revTx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1B3D7A0B-F81C-6443-ABE1-1493FF2BEE46}" type="pres">
      <dgm:prSet presAssocID="{4FEB82CC-12B6-E341-89C1-80C98831FB9A}" presName="sibTrans" presStyleLbl="node1" presStyleIdx="3" presStyleCnt="5"/>
      <dgm:spPr>
        <a:prstGeom prst="circularArrow">
          <a:avLst>
            <a:gd name="adj1" fmla="val 5195"/>
            <a:gd name="adj2" fmla="val 335548"/>
            <a:gd name="adj3" fmla="val 12299518"/>
            <a:gd name="adj4" fmla="val 10769722"/>
            <a:gd name="adj5" fmla="val 6061"/>
          </a:avLst>
        </a:prstGeom>
      </dgm:spPr>
    </dgm:pt>
    <dgm:pt modelId="{50572329-0086-0C46-A01B-F9CD60D254DB}" type="pres">
      <dgm:prSet presAssocID="{5C1C90D3-2171-5345-9A4B-4790457AC992}" presName="dummy" presStyleCnt="0"/>
      <dgm:spPr/>
    </dgm:pt>
    <dgm:pt modelId="{6E37CDF1-8458-DA40-B9FE-04F2FA41A9C8}" type="pres">
      <dgm:prSet presAssocID="{5C1C90D3-2171-5345-9A4B-4790457AC992}" presName="node" presStyleLbl="revTx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512D9E47-DB1C-6D41-A248-D1048F741040}" type="pres">
      <dgm:prSet presAssocID="{1AF5E0D1-6701-A346-9169-A8C002BAB561}" presName="sibTrans" presStyleLbl="node1" presStyleIdx="4" presStyleCnt="5"/>
      <dgm:spPr>
        <a:prstGeom prst="circularArrow">
          <a:avLst>
            <a:gd name="adj1" fmla="val 5195"/>
            <a:gd name="adj2" fmla="val 335548"/>
            <a:gd name="adj3" fmla="val 16867224"/>
            <a:gd name="adj4" fmla="val 15197228"/>
            <a:gd name="adj5" fmla="val 6061"/>
          </a:avLst>
        </a:prstGeom>
      </dgm:spPr>
    </dgm:pt>
  </dgm:ptLst>
  <dgm:cxnLst>
    <dgm:cxn modelId="{783DE017-989F-5E4A-8722-C173BF91A035}" srcId="{88E33093-E2CD-E646-8C2D-61BED8D04169}" destId="{5C1C90D3-2171-5345-9A4B-4790457AC992}" srcOrd="4" destOrd="0" parTransId="{D614D42E-35B9-C440-8E85-2460B2FA62C9}" sibTransId="{1AF5E0D1-6701-A346-9169-A8C002BAB561}"/>
    <dgm:cxn modelId="{49E9EA2F-0B6C-824D-A27E-B523440C2F7A}" type="presOf" srcId="{1E2D2FA4-36D3-244B-A772-5D1285421059}" destId="{7B1288D2-9B21-884E-91E1-939ED351FF94}" srcOrd="0" destOrd="0" presId="urn:microsoft.com/office/officeart/2005/8/layout/cycle1"/>
    <dgm:cxn modelId="{938C444A-DD23-CE4F-AA09-26051AE07B3D}" srcId="{88E33093-E2CD-E646-8C2D-61BED8D04169}" destId="{4AA57AB5-773C-B44B-9B6E-969946EA0D43}" srcOrd="2" destOrd="0" parTransId="{33F196E8-009B-8846-A524-15E88167F083}" sibTransId="{19C5531D-A71D-4D4C-9A9D-420B3E0D7E2C}"/>
    <dgm:cxn modelId="{7DCB2F4B-4C99-2B4C-A401-5829FC8D47B1}" type="presOf" srcId="{8CEA2C35-0774-BE43-8ADF-372C0A395BE7}" destId="{3766753A-ADA7-9144-956E-EDE764270DEE}" srcOrd="0" destOrd="0" presId="urn:microsoft.com/office/officeart/2005/8/layout/cycle1"/>
    <dgm:cxn modelId="{57022757-A8A3-6447-A76A-69BB41B867DD}" type="presOf" srcId="{35FEA102-5B53-7A4C-A608-88B59EAB07FB}" destId="{EEF085F5-3467-9B47-B661-9BC1E94798E2}" srcOrd="0" destOrd="0" presId="urn:microsoft.com/office/officeart/2005/8/layout/cycle1"/>
    <dgm:cxn modelId="{2D324C58-D7A0-F542-9375-890FF39B2F38}" type="presOf" srcId="{1AF5E0D1-6701-A346-9169-A8C002BAB561}" destId="{512D9E47-DB1C-6D41-A248-D1048F741040}" srcOrd="0" destOrd="0" presId="urn:microsoft.com/office/officeart/2005/8/layout/cycle1"/>
    <dgm:cxn modelId="{9468D467-F38E-A74F-88E0-8B39920BE590}" srcId="{88E33093-E2CD-E646-8C2D-61BED8D04169}" destId="{35FEA102-5B53-7A4C-A608-88B59EAB07FB}" srcOrd="1" destOrd="0" parTransId="{6B7036E1-F8F6-A847-8FF4-A67CC1E4D988}" sibTransId="{A261C99D-B882-0D49-99C5-E860AD54D66B}"/>
    <dgm:cxn modelId="{14E4AC81-AD0A-E640-8E75-815856C848D8}" type="presOf" srcId="{5C1C90D3-2171-5345-9A4B-4790457AC992}" destId="{6E37CDF1-8458-DA40-B9FE-04F2FA41A9C8}" srcOrd="0" destOrd="0" presId="urn:microsoft.com/office/officeart/2005/8/layout/cycle1"/>
    <dgm:cxn modelId="{E311C285-A6FA-9842-8565-A760DAA71994}" type="presOf" srcId="{AB9C67A3-3C05-A744-9A8E-77150C595418}" destId="{BDACE3E8-F829-2D4D-81A1-728B7C061E15}" srcOrd="0" destOrd="0" presId="urn:microsoft.com/office/officeart/2005/8/layout/cycle1"/>
    <dgm:cxn modelId="{3AC17489-7517-4C43-93B4-35E3322586EF}" type="presOf" srcId="{4AA57AB5-773C-B44B-9B6E-969946EA0D43}" destId="{FDC2BA97-E289-674C-93A1-5B6CD5E2D038}" srcOrd="0" destOrd="0" presId="urn:microsoft.com/office/officeart/2005/8/layout/cycle1"/>
    <dgm:cxn modelId="{D3B2F1BB-8430-1841-91A0-2F70DBD990B4}" type="presOf" srcId="{19C5531D-A71D-4D4C-9A9D-420B3E0D7E2C}" destId="{3E02F9F9-0E7E-4843-B26F-72200D5BA5D7}" srcOrd="0" destOrd="0" presId="urn:microsoft.com/office/officeart/2005/8/layout/cycle1"/>
    <dgm:cxn modelId="{1CE905C7-6793-834C-8A37-71AF5E9109BE}" type="presOf" srcId="{A261C99D-B882-0D49-99C5-E860AD54D66B}" destId="{730E9FDA-E027-A546-90EF-6D539727D1E5}" srcOrd="0" destOrd="0" presId="urn:microsoft.com/office/officeart/2005/8/layout/cycle1"/>
    <dgm:cxn modelId="{8779A3CA-0546-4A46-8021-218EF2353FFB}" srcId="{88E33093-E2CD-E646-8C2D-61BED8D04169}" destId="{1E2D2FA4-36D3-244B-A772-5D1285421059}" srcOrd="0" destOrd="0" parTransId="{5A3A3E91-656A-5845-B738-4E3D867DAFD9}" sibTransId="{AB9C67A3-3C05-A744-9A8E-77150C595418}"/>
    <dgm:cxn modelId="{D47544DD-7E75-BE41-BA69-5CE6CDE497C9}" srcId="{88E33093-E2CD-E646-8C2D-61BED8D04169}" destId="{8CEA2C35-0774-BE43-8ADF-372C0A395BE7}" srcOrd="3" destOrd="0" parTransId="{3D526615-192E-5C4F-AE2C-F52B8611FAE6}" sibTransId="{4FEB82CC-12B6-E341-89C1-80C98831FB9A}"/>
    <dgm:cxn modelId="{8CBB22E8-BE65-D349-BC3E-5E91DBE8CB7C}" type="presOf" srcId="{88E33093-E2CD-E646-8C2D-61BED8D04169}" destId="{93C4186F-7E9E-1A4A-BC83-D5498E54393F}" srcOrd="0" destOrd="0" presId="urn:microsoft.com/office/officeart/2005/8/layout/cycle1"/>
    <dgm:cxn modelId="{839C62ED-1EBA-874D-96AE-AE5131096909}" type="presOf" srcId="{4FEB82CC-12B6-E341-89C1-80C98831FB9A}" destId="{1B3D7A0B-F81C-6443-ABE1-1493FF2BEE46}" srcOrd="0" destOrd="0" presId="urn:microsoft.com/office/officeart/2005/8/layout/cycle1"/>
    <dgm:cxn modelId="{36299073-C8CC-9645-B50A-E6754976B59C}" type="presParOf" srcId="{93C4186F-7E9E-1A4A-BC83-D5498E54393F}" destId="{D61957E7-743B-3145-A812-46BB867D608A}" srcOrd="0" destOrd="0" presId="urn:microsoft.com/office/officeart/2005/8/layout/cycle1"/>
    <dgm:cxn modelId="{628A01EB-59F6-BF43-A63F-9789B71FAD93}" type="presParOf" srcId="{93C4186F-7E9E-1A4A-BC83-D5498E54393F}" destId="{7B1288D2-9B21-884E-91E1-939ED351FF94}" srcOrd="1" destOrd="0" presId="urn:microsoft.com/office/officeart/2005/8/layout/cycle1"/>
    <dgm:cxn modelId="{9FFD8E35-2354-FA47-8129-A5C8714C6294}" type="presParOf" srcId="{93C4186F-7E9E-1A4A-BC83-D5498E54393F}" destId="{BDACE3E8-F829-2D4D-81A1-728B7C061E15}" srcOrd="2" destOrd="0" presId="urn:microsoft.com/office/officeart/2005/8/layout/cycle1"/>
    <dgm:cxn modelId="{53F29307-7CA2-4146-A26B-743E701C93F4}" type="presParOf" srcId="{93C4186F-7E9E-1A4A-BC83-D5498E54393F}" destId="{1723261B-F05A-2E43-B898-DD23A65AA86E}" srcOrd="3" destOrd="0" presId="urn:microsoft.com/office/officeart/2005/8/layout/cycle1"/>
    <dgm:cxn modelId="{FF311EF4-91B3-FE44-B406-030EF6900388}" type="presParOf" srcId="{93C4186F-7E9E-1A4A-BC83-D5498E54393F}" destId="{EEF085F5-3467-9B47-B661-9BC1E94798E2}" srcOrd="4" destOrd="0" presId="urn:microsoft.com/office/officeart/2005/8/layout/cycle1"/>
    <dgm:cxn modelId="{589A40EC-B945-B547-8A44-77C4992A91C1}" type="presParOf" srcId="{93C4186F-7E9E-1A4A-BC83-D5498E54393F}" destId="{730E9FDA-E027-A546-90EF-6D539727D1E5}" srcOrd="5" destOrd="0" presId="urn:microsoft.com/office/officeart/2005/8/layout/cycle1"/>
    <dgm:cxn modelId="{EC00009A-36E5-1F48-88CC-7DFBFB140AAD}" type="presParOf" srcId="{93C4186F-7E9E-1A4A-BC83-D5498E54393F}" destId="{23DA14D1-8B61-4A47-B10B-08E3ACDE562E}" srcOrd="6" destOrd="0" presId="urn:microsoft.com/office/officeart/2005/8/layout/cycle1"/>
    <dgm:cxn modelId="{C57B49FD-6B24-AE40-A618-C3A1B25FE183}" type="presParOf" srcId="{93C4186F-7E9E-1A4A-BC83-D5498E54393F}" destId="{FDC2BA97-E289-674C-93A1-5B6CD5E2D038}" srcOrd="7" destOrd="0" presId="urn:microsoft.com/office/officeart/2005/8/layout/cycle1"/>
    <dgm:cxn modelId="{A24F96F3-EE18-B541-A7F0-F4E176CC6F2E}" type="presParOf" srcId="{93C4186F-7E9E-1A4A-BC83-D5498E54393F}" destId="{3E02F9F9-0E7E-4843-B26F-72200D5BA5D7}" srcOrd="8" destOrd="0" presId="urn:microsoft.com/office/officeart/2005/8/layout/cycle1"/>
    <dgm:cxn modelId="{A438F379-66FF-7046-B151-21FBC1598B3C}" type="presParOf" srcId="{93C4186F-7E9E-1A4A-BC83-D5498E54393F}" destId="{DA53E554-06F2-BF4B-90D2-0DCB57E63D86}" srcOrd="9" destOrd="0" presId="urn:microsoft.com/office/officeart/2005/8/layout/cycle1"/>
    <dgm:cxn modelId="{A3E027E6-C526-134F-907C-21C6DD69A30E}" type="presParOf" srcId="{93C4186F-7E9E-1A4A-BC83-D5498E54393F}" destId="{3766753A-ADA7-9144-956E-EDE764270DEE}" srcOrd="10" destOrd="0" presId="urn:microsoft.com/office/officeart/2005/8/layout/cycle1"/>
    <dgm:cxn modelId="{8FE05174-0B4A-D946-A51C-468125FB26FF}" type="presParOf" srcId="{93C4186F-7E9E-1A4A-BC83-D5498E54393F}" destId="{1B3D7A0B-F81C-6443-ABE1-1493FF2BEE46}" srcOrd="11" destOrd="0" presId="urn:microsoft.com/office/officeart/2005/8/layout/cycle1"/>
    <dgm:cxn modelId="{C4C2F751-F7C4-814A-88C9-A018D01D0347}" type="presParOf" srcId="{93C4186F-7E9E-1A4A-BC83-D5498E54393F}" destId="{50572329-0086-0C46-A01B-F9CD60D254DB}" srcOrd="12" destOrd="0" presId="urn:microsoft.com/office/officeart/2005/8/layout/cycle1"/>
    <dgm:cxn modelId="{4E5B4FC3-2481-0C4C-B702-19CEB91BCA77}" type="presParOf" srcId="{93C4186F-7E9E-1A4A-BC83-D5498E54393F}" destId="{6E37CDF1-8458-DA40-B9FE-04F2FA41A9C8}" srcOrd="13" destOrd="0" presId="urn:microsoft.com/office/officeart/2005/8/layout/cycle1"/>
    <dgm:cxn modelId="{6D491FAB-DB9E-8F4C-8E90-9A3ED19EF762}" type="presParOf" srcId="{93C4186F-7E9E-1A4A-BC83-D5498E54393F}" destId="{512D9E47-DB1C-6D41-A248-D1048F741040}" srcOrd="14" destOrd="0" presId="urn:microsoft.com/office/officeart/2005/8/layout/cycle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288D2-9B21-884E-91E1-939ED351FF94}">
      <dsp:nvSpPr>
        <dsp:cNvPr id="0" name=""/>
        <dsp:cNvSpPr/>
      </dsp:nvSpPr>
      <dsp:spPr>
        <a:xfrm>
          <a:off x="1224605" y="13949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1224605" y="13949"/>
        <a:ext cx="456753" cy="456753"/>
      </dsp:txXfrm>
    </dsp:sp>
    <dsp:sp modelId="{BDACE3E8-F829-2D4D-81A1-728B7C061E15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21294730"/>
            <a:gd name="adj4" fmla="val 19764935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F085F5-3467-9B47-B661-9BC1E94798E2}">
      <dsp:nvSpPr>
        <dsp:cNvPr id="0" name=""/>
        <dsp:cNvSpPr/>
      </dsp:nvSpPr>
      <dsp:spPr>
        <a:xfrm>
          <a:off x="1500955" y="864464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1500955" y="864464"/>
        <a:ext cx="456753" cy="456753"/>
      </dsp:txXfrm>
    </dsp:sp>
    <dsp:sp modelId="{730E9FDA-E027-A546-90EF-6D539727D1E5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4016241"/>
            <a:gd name="adj4" fmla="val 2252016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1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1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C2BA97-E289-674C-93A1-5B6CD5E2D038}">
      <dsp:nvSpPr>
        <dsp:cNvPr id="0" name=""/>
        <dsp:cNvSpPr/>
      </dsp:nvSpPr>
      <dsp:spPr>
        <a:xfrm>
          <a:off x="777463" y="1390112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777463" y="1390112"/>
        <a:ext cx="456753" cy="456753"/>
      </dsp:txXfrm>
    </dsp:sp>
    <dsp:sp modelId="{3E02F9F9-0E7E-4843-B26F-72200D5BA5D7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8212436"/>
            <a:gd name="adj4" fmla="val 6448212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66753A-ADA7-9144-956E-EDE764270DEE}">
      <dsp:nvSpPr>
        <dsp:cNvPr id="0" name=""/>
        <dsp:cNvSpPr/>
      </dsp:nvSpPr>
      <dsp:spPr>
        <a:xfrm>
          <a:off x="53971" y="864464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53971" y="864464"/>
        <a:ext cx="456753" cy="456753"/>
      </dsp:txXfrm>
    </dsp:sp>
    <dsp:sp modelId="{1B3D7A0B-F81C-6443-ABE1-1493FF2BEE46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12299518"/>
            <a:gd name="adj4" fmla="val 10769722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3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3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37CDF1-8458-DA40-B9FE-04F2FA41A9C8}">
      <dsp:nvSpPr>
        <dsp:cNvPr id="0" name=""/>
        <dsp:cNvSpPr/>
      </dsp:nvSpPr>
      <dsp:spPr>
        <a:xfrm>
          <a:off x="330320" y="13949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330320" y="13949"/>
        <a:ext cx="456753" cy="456753"/>
      </dsp:txXfrm>
    </dsp:sp>
    <dsp:sp modelId="{512D9E47-DB1C-6D41-A248-D1048F741040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16867224"/>
            <a:gd name="adj4" fmla="val 15197228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7/30/18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Sagebuild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cfn</a:t>
            </a:r>
            <a:r>
              <a:rPr lang="de-DE" dirty="0"/>
              <a:t> </a:t>
            </a:r>
            <a:r>
              <a:rPr lang="de-DE" dirty="0" err="1"/>
              <a:t>template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 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cyrusmvahid</a:t>
            </a:r>
            <a:r>
              <a:rPr lang="de-DE" dirty="0"/>
              <a:t>/</a:t>
            </a:r>
            <a:r>
              <a:rPr lang="de-DE" dirty="0" err="1"/>
              <a:t>GluonBootcamp</a:t>
            </a:r>
            <a:r>
              <a:rPr lang="de-DE" dirty="0"/>
              <a:t>/</a:t>
            </a:r>
            <a:r>
              <a:rPr lang="de-DE" dirty="0" err="1"/>
              <a:t>tree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labs</a:t>
            </a:r>
            <a:r>
              <a:rPr lang="de-DE" dirty="0"/>
              <a:t>/</a:t>
            </a:r>
            <a:r>
              <a:rPr lang="de-DE" dirty="0" err="1"/>
              <a:t>sagemaker_devops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Challenges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Having ML models doesn’t make an AI company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ML needs to be integrated in infrastructure ecosystem and business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ML code is only a small part of an overall ML production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Old and new challenges for development and support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Operational requirements around model governance and auditability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7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DEPLOY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Deployment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without Engineering Effort</a:t>
            </a:r>
            <a:endParaRPr lang="en-US" sz="1200" b="1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After training,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SageMaker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provides the model artifacts and scoring images to you for deployment to Amazon EC2 or anywhere else. When you’re ready to deploy your model, you can launch into a secure and elastically scalable environment, with one-click deployment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SageMaker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console.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Fully Managed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Amazon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SageMaker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handles all of the compute infrastructure on your behalf, with built-in Amazon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CloudWatch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monitoring and logging, to perform health checks, apply security patches, and other routine maintenance, as well as ensure updates to the supported deep learning frameworks as they become available.</a:t>
            </a:r>
          </a:p>
          <a:p>
            <a:endParaRPr lang="en-US" sz="105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4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Teams work more efficiently</a:t>
            </a:r>
            <a:r>
              <a:rPr lang="en-US" baseline="0" dirty="0"/>
              <a:t> and effectively, more nimble and agile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Using </a:t>
            </a:r>
            <a:r>
              <a:rPr lang="en-US" b="1" baseline="0" dirty="0"/>
              <a:t>automation</a:t>
            </a:r>
            <a:r>
              <a:rPr lang="en-US" b="0" baseline="0" dirty="0"/>
              <a:t> to work efficiently and release software more rapidly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You bake </a:t>
            </a:r>
            <a:r>
              <a:rPr lang="en-US" b="1" baseline="0" dirty="0"/>
              <a:t>reliability and security</a:t>
            </a:r>
            <a:r>
              <a:rPr lang="en-US" b="0" baseline="0" dirty="0"/>
              <a:t> into your automated practices to ensure your service is always running and infrastructure is in compliance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When you’re </a:t>
            </a:r>
            <a:r>
              <a:rPr lang="en-US" b="1" baseline="0" dirty="0"/>
              <a:t>growing quickly</a:t>
            </a:r>
            <a:r>
              <a:rPr lang="en-US" b="0" baseline="0" dirty="0"/>
              <a:t> and moving fast, you need </a:t>
            </a:r>
            <a:r>
              <a:rPr lang="en-US" b="0" baseline="0" dirty="0" err="1"/>
              <a:t>IaC</a:t>
            </a:r>
            <a:r>
              <a:rPr lang="en-US" b="0" baseline="0" dirty="0"/>
              <a:t> to help you manage your infrastructure at scale. </a:t>
            </a:r>
            <a:r>
              <a:rPr lang="en-US" b="1" baseline="0" dirty="0"/>
              <a:t>Repeatable processes</a:t>
            </a:r>
            <a:endParaRPr lang="en-US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Ultimately helps your organization increase its speed and velocity. The end goal is to innovate for your customers faster and become a better business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78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console</a:t>
            </a:r>
            <a:r>
              <a:rPr lang="de-DE" dirty="0"/>
              <a:t> </a:t>
            </a:r>
            <a:r>
              <a:rPr lang="de-DE" dirty="0" err="1"/>
              <a:t>windows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(in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https://eu-west-1.console.aws.amazon.com/</a:t>
            </a:r>
            <a:r>
              <a:rPr lang="de-DE" dirty="0" err="1"/>
              <a:t>sagemaker</a:t>
            </a:r>
            <a:r>
              <a:rPr lang="de-DE" dirty="0"/>
              <a:t>/</a:t>
            </a:r>
            <a:r>
              <a:rPr lang="de-DE" dirty="0" err="1"/>
              <a:t>home?region</a:t>
            </a:r>
            <a:r>
              <a:rPr lang="de-DE" dirty="0"/>
              <a:t>=eu-west-1#/notebook-</a:t>
            </a:r>
            <a:r>
              <a:rPr lang="de-DE" dirty="0" err="1"/>
              <a:t>instances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SageBild</a:t>
            </a:r>
            <a:r>
              <a:rPr lang="de-DE" dirty="0"/>
              <a:t> Notebook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SageBuild</a:t>
            </a:r>
            <a:r>
              <a:rPr lang="de-DE" dirty="0"/>
              <a:t> </a:t>
            </a:r>
            <a:r>
              <a:rPr lang="de-DE" dirty="0" err="1"/>
              <a:t>Jupyter</a:t>
            </a:r>
            <a:r>
              <a:rPr lang="de-DE" dirty="0"/>
              <a:t> Notebook </a:t>
            </a:r>
            <a:r>
              <a:rPr lang="de-DE" dirty="0" err="1"/>
              <a:t>for</a:t>
            </a:r>
            <a:r>
              <a:rPr lang="de-DE"/>
              <a:t> Demo</a:t>
            </a:r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console.aws.amazon.com</a:t>
            </a:r>
            <a:r>
              <a:rPr lang="de-DE" dirty="0"/>
              <a:t>/s3/</a:t>
            </a:r>
            <a:r>
              <a:rPr lang="de-DE" dirty="0" err="1"/>
              <a:t>buckets</a:t>
            </a:r>
            <a:r>
              <a:rPr lang="de-DE" dirty="0"/>
              <a:t>/sagebuild-databucket-hrb9xuyb8ovc/?</a:t>
            </a:r>
            <a:r>
              <a:rPr lang="de-DE" dirty="0" err="1"/>
              <a:t>region</a:t>
            </a:r>
            <a:r>
              <a:rPr lang="de-DE" dirty="0"/>
              <a:t>=eu-west-1&amp;tab=</a:t>
            </a:r>
            <a:r>
              <a:rPr lang="de-DE" dirty="0" err="1"/>
              <a:t>properties</a:t>
            </a:r>
            <a:endParaRPr lang="de-DE" dirty="0"/>
          </a:p>
          <a:p>
            <a:r>
              <a:rPr lang="de-DE" dirty="0"/>
              <a:t>https://eu-west-1.console.aws.amazon.com/</a:t>
            </a:r>
            <a:r>
              <a:rPr lang="de-DE" dirty="0" err="1"/>
              <a:t>sns</a:t>
            </a:r>
            <a:r>
              <a:rPr lang="de-DE" dirty="0"/>
              <a:t>/v2/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topics</a:t>
            </a:r>
            <a:r>
              <a:rPr lang="de-DE" dirty="0"/>
              <a:t>/arn:aws:sns:eu-west-1:224831249117:sagebuild-LaunchTopic-VPP5C8DSAEGF</a:t>
            </a:r>
          </a:p>
          <a:p>
            <a:r>
              <a:rPr lang="de-DE" dirty="0"/>
              <a:t>https://eu-west-1.console.aws.amazon.com/</a:t>
            </a:r>
            <a:r>
              <a:rPr lang="de-DE" dirty="0" err="1"/>
              <a:t>codecommit</a:t>
            </a:r>
            <a:r>
              <a:rPr lang="de-DE" dirty="0"/>
              <a:t>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repository</a:t>
            </a:r>
            <a:r>
              <a:rPr lang="de-DE" dirty="0"/>
              <a:t>/</a:t>
            </a:r>
            <a:r>
              <a:rPr lang="de-DE" dirty="0" err="1"/>
              <a:t>sagebuild</a:t>
            </a:r>
            <a:r>
              <a:rPr lang="de-DE" dirty="0"/>
              <a:t>/browse/HEAD/--/</a:t>
            </a:r>
          </a:p>
          <a:p>
            <a:r>
              <a:rPr lang="de-DE" dirty="0"/>
              <a:t>https://eu-west-1.console.aws.amazon.com/</a:t>
            </a:r>
            <a:r>
              <a:rPr lang="de-DE" dirty="0" err="1"/>
              <a:t>codebuild</a:t>
            </a:r>
            <a:r>
              <a:rPr lang="de-DE" dirty="0"/>
              <a:t>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projects</a:t>
            </a:r>
            <a:endParaRPr lang="de-DE" dirty="0"/>
          </a:p>
          <a:p>
            <a:r>
              <a:rPr lang="de-DE" dirty="0"/>
              <a:t>https://eu-west-1.console.aws.amazon.com/</a:t>
            </a:r>
            <a:r>
              <a:rPr lang="de-DE" dirty="0" err="1"/>
              <a:t>sagemaker</a:t>
            </a:r>
            <a:r>
              <a:rPr lang="de-DE" dirty="0"/>
              <a:t>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jobs</a:t>
            </a:r>
            <a:endParaRPr lang="de-DE" dirty="0"/>
          </a:p>
          <a:p>
            <a:r>
              <a:rPr lang="de-DE" dirty="0"/>
              <a:t>https://eu-west-1.console.aws.amazon.com/</a:t>
            </a:r>
            <a:r>
              <a:rPr lang="de-DE" dirty="0" err="1"/>
              <a:t>states</a:t>
            </a:r>
            <a:r>
              <a:rPr lang="de-DE" dirty="0"/>
              <a:t>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statemachines</a:t>
            </a:r>
            <a:r>
              <a:rPr lang="de-DE" dirty="0"/>
              <a:t>/</a:t>
            </a:r>
            <a:r>
              <a:rPr lang="de-DE" dirty="0" err="1"/>
              <a:t>view</a:t>
            </a:r>
            <a:r>
              <a:rPr lang="de-DE" dirty="0"/>
              <a:t>/arn:aws:states:eu-west-1:224831249117:stateMachine:StateMachine-Txglh1CWn1b4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0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Upgrade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boto</a:t>
            </a:r>
            <a:r>
              <a:rPr lang="de-DE" dirty="0"/>
              <a:t> SDK </a:t>
            </a:r>
            <a:r>
              <a:rPr lang="de-DE" dirty="0" err="1"/>
              <a:t>required</a:t>
            </a:r>
            <a:r>
              <a:rPr lang="de-DE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51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4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Codifying your infrastructure allows you to treat your infrastructure as just code. You can author it with any code editor, check it into a version control system, and review the files with team members before deploying into production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transactional nature of CloudFormation is one of it's biggest draws from a customer perspective. CloudFormation is Transactional -- Service will rollback to the last good state on failures”.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42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CloudFormation ensures all stack resources are created or deleted as appropriate. Because AWS CloudFormation treats the stack resources as a single unit, they must all be created or deleted successfully for the stack to be created or deleted. If a resource cannot be created, AWS CloudFormation rolls the stack back and automatically deletes any resources that were created. If a resource cannot be deleted, any remaining resources are retained until the stack can be successfully deleted.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36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Tenets: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Design for scalability, elasticity and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Treat data with the same rigor as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Automate as much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Implement consistency by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Enable full transparency and auditability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Foster collaboration through standardized configurations and feature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Be framework agnostic</a:t>
            </a: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6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" y="437056"/>
            <a:ext cx="848312" cy="507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1065213"/>
            <a:ext cx="3974193" cy="31797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19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5230" y="1119541"/>
            <a:ext cx="2989065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295" y="1119541"/>
            <a:ext cx="2001515" cy="16789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295" y="3079376"/>
            <a:ext cx="2001515" cy="11830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3047700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395220" cy="3336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838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045029"/>
            <a:ext cx="9144000" cy="3331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20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8205788" cy="292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825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93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306321"/>
            <a:ext cx="8205304" cy="545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4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469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18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35" r="1857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4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5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6" r:id="rId2"/>
    <p:sldLayoutId id="2147483677" r:id="rId3"/>
    <p:sldLayoutId id="2147483700" r:id="rId4"/>
    <p:sldLayoutId id="2147483697" r:id="rId5"/>
    <p:sldLayoutId id="2147483698" r:id="rId6"/>
    <p:sldLayoutId id="2147483699" r:id="rId7"/>
    <p:sldLayoutId id="2147483689" r:id="rId8"/>
    <p:sldLayoutId id="2147483678" r:id="rId9"/>
    <p:sldLayoutId id="2147483707" r:id="rId10"/>
    <p:sldLayoutId id="2147483679" r:id="rId11"/>
    <p:sldLayoutId id="2147483703" r:id="rId12"/>
    <p:sldLayoutId id="2147483704" r:id="rId13"/>
    <p:sldLayoutId id="2147483705" r:id="rId14"/>
    <p:sldLayoutId id="2147483706" r:id="rId15"/>
    <p:sldLayoutId id="2147483690" r:id="rId16"/>
    <p:sldLayoutId id="2147483691" r:id="rId17"/>
    <p:sldLayoutId id="2147483692" r:id="rId18"/>
    <p:sldLayoutId id="2147483702" r:id="rId19"/>
    <p:sldLayoutId id="2147483680" r:id="rId20"/>
    <p:sldLayoutId id="2147483701" r:id="rId21"/>
    <p:sldLayoutId id="2147483693" r:id="rId22"/>
    <p:sldLayoutId id="214748368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4739" y="3718972"/>
            <a:ext cx="3683000" cy="381541"/>
          </a:xfrm>
        </p:spPr>
        <p:txBody>
          <a:bodyPr/>
          <a:lstStyle/>
          <a:p>
            <a:r>
              <a:rPr lang="en-US" dirty="0"/>
              <a:t>Christian Petters, Solutions Architect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4739" y="1908228"/>
            <a:ext cx="7324988" cy="744537"/>
          </a:xfrm>
        </p:spPr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4739" y="2658575"/>
            <a:ext cx="6041582" cy="769527"/>
          </a:xfrm>
        </p:spPr>
        <p:txBody>
          <a:bodyPr/>
          <a:lstStyle/>
          <a:p>
            <a:r>
              <a:rPr lang="en-US" sz="2200" dirty="0"/>
              <a:t>DevOps with Amazon </a:t>
            </a:r>
            <a:r>
              <a:rPr lang="en-US" sz="2200" dirty="0" err="1"/>
              <a:t>SageMaker</a:t>
            </a:r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04739" y="4100513"/>
            <a:ext cx="3683000" cy="369887"/>
          </a:xfrm>
          <a:prstGeom prst="rect">
            <a:avLst/>
          </a:prstGeom>
        </p:spPr>
        <p:txBody>
          <a:bodyPr/>
          <a:lstStyle/>
          <a:p>
            <a:fld id="{E13A646E-CA01-4DA8-86FE-E0C35CDEE817}" type="datetime2">
              <a:rPr lang="en-US" sz="1200"/>
              <a:pPr/>
              <a:t>Monday, July 30, 2018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80C5EE0-7946-B34F-B22F-A20965D58CD1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E73A8C-1940-2F44-BF53-01835101A8E0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D6A3851-0F52-E445-900F-B433EA23F99D}"/>
              </a:ext>
            </a:extLst>
          </p:cNvPr>
          <p:cNvSpPr/>
          <p:nvPr/>
        </p:nvSpPr>
        <p:spPr>
          <a:xfrm>
            <a:off x="7010399" y="1011838"/>
            <a:ext cx="2026651" cy="1318407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86875-18B1-2644-B977-7954A69EFB15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FC88-4C86-5F48-803E-A0D91C73E9A7}"/>
              </a:ext>
            </a:extLst>
          </p:cNvPr>
          <p:cNvSpPr/>
          <p:nvPr/>
        </p:nvSpPr>
        <p:spPr>
          <a:xfrm>
            <a:off x="7034580" y="1309387"/>
            <a:ext cx="16289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CreateTrainingJob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41541E-63D9-E642-922A-D4FDA5CA8B5C}"/>
              </a:ext>
            </a:extLst>
          </p:cNvPr>
          <p:cNvSpPr txBox="1"/>
          <p:nvPr/>
        </p:nvSpPr>
        <p:spPr>
          <a:xfrm>
            <a:off x="7034580" y="1762514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AA2998-202D-A849-8414-4033B362CAC6}"/>
              </a:ext>
            </a:extLst>
          </p:cNvPr>
          <p:cNvSpPr/>
          <p:nvPr/>
        </p:nvSpPr>
        <p:spPr>
          <a:xfrm>
            <a:off x="7034580" y="1989505"/>
            <a:ext cx="1798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MXNet.estimator.fit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510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cxnSpLocks/>
          </p:cNvCxnSpPr>
          <p:nvPr/>
        </p:nvCxnSpPr>
        <p:spPr>
          <a:xfrm rot="10800000">
            <a:off x="1019985" y="2573241"/>
            <a:ext cx="1093991" cy="1164128"/>
          </a:xfrm>
          <a:prstGeom prst="bentConnector2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548475" y="2884362"/>
            <a:ext cx="7954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Model artifacts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14AA318B-2342-F14F-9FD2-E43EB17E7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8C4BDEE-3FFD-504D-ABCD-EF343EFBA472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ED0262-F771-524C-BEBE-E62CF2F44608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368E160-532D-2A49-8194-84AC1BDBC9D5}"/>
              </a:ext>
            </a:extLst>
          </p:cNvPr>
          <p:cNvSpPr/>
          <p:nvPr/>
        </p:nvSpPr>
        <p:spPr>
          <a:xfrm>
            <a:off x="7010399" y="1011838"/>
            <a:ext cx="2026651" cy="1318407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41F770-8D63-FE4F-895D-6521617EC979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82E3AE-7CF1-8E43-BF73-42514BA33E38}"/>
              </a:ext>
            </a:extLst>
          </p:cNvPr>
          <p:cNvSpPr/>
          <p:nvPr/>
        </p:nvSpPr>
        <p:spPr>
          <a:xfrm>
            <a:off x="7034580" y="1309387"/>
            <a:ext cx="16289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CreateTrainingJob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18B8B8-646D-F24D-BA55-5EF9B9F152C2}"/>
              </a:ext>
            </a:extLst>
          </p:cNvPr>
          <p:cNvSpPr txBox="1"/>
          <p:nvPr/>
        </p:nvSpPr>
        <p:spPr>
          <a:xfrm>
            <a:off x="7034580" y="1762514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C7145C-BA4B-0F49-B79A-DD40AB294149}"/>
              </a:ext>
            </a:extLst>
          </p:cNvPr>
          <p:cNvSpPr/>
          <p:nvPr/>
        </p:nvSpPr>
        <p:spPr>
          <a:xfrm>
            <a:off x="7034580" y="1989505"/>
            <a:ext cx="1798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MXNet.estimator.fit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829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706534" y="1601663"/>
            <a:ext cx="2585094" cy="139456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37866" y="1681435"/>
            <a:ext cx="833893" cy="1072987"/>
            <a:chOff x="7543800" y="1715004"/>
            <a:chExt cx="979905" cy="1260864"/>
          </a:xfrm>
        </p:grpSpPr>
        <p:grpSp>
          <p:nvGrpSpPr>
            <p:cNvPr id="47" name="Group 46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973411" y="1681435"/>
            <a:ext cx="833893" cy="1072987"/>
            <a:chOff x="7543800" y="1715004"/>
            <a:chExt cx="979905" cy="1260864"/>
          </a:xfrm>
        </p:grpSpPr>
        <p:grpSp>
          <p:nvGrpSpPr>
            <p:cNvPr id="54" name="Group 53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1266117" y="2291299"/>
            <a:ext cx="746501" cy="477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  <a:effectLst>
            <a:outerShdw blurRad="40000" dist="20000" dir="5400000" rotWithShape="0">
              <a:srgbClr val="33D557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52" idx="2"/>
          </p:cNvCxnSpPr>
          <p:nvPr/>
        </p:nvCxnSpPr>
        <p:spPr>
          <a:xfrm rot="10800000">
            <a:off x="1019985" y="2573241"/>
            <a:ext cx="1093991" cy="1164128"/>
          </a:xfrm>
          <a:prstGeom prst="bentConnector2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458554" y="2773856"/>
            <a:ext cx="11416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Hosting (on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548475" y="2884362"/>
            <a:ext cx="7954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Model artifacts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20410" y="2584947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13007" y="2584036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14AA318B-2342-F14F-9FD2-E43EB17E7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4A33B8E-41EB-BA44-9935-070C0AEE6D7F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8C9B35-C7B5-9046-9137-D1624020622A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C697881-1E72-644B-802E-7CF06B04C4C2}"/>
              </a:ext>
            </a:extLst>
          </p:cNvPr>
          <p:cNvSpPr/>
          <p:nvPr/>
        </p:nvSpPr>
        <p:spPr>
          <a:xfrm>
            <a:off x="7010399" y="1011838"/>
            <a:ext cx="2026651" cy="1561403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4D89AE9-7BCD-024F-B510-E994F263046A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432996-8353-2047-AF8E-EDA63E805DD6}"/>
              </a:ext>
            </a:extLst>
          </p:cNvPr>
          <p:cNvSpPr/>
          <p:nvPr/>
        </p:nvSpPr>
        <p:spPr>
          <a:xfrm>
            <a:off x="7034580" y="1309387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CreateEndpointConfig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  <a:b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CreateEndpoint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299BC41-31BD-7D46-AC90-DF1CFAC297E4}"/>
              </a:ext>
            </a:extLst>
          </p:cNvPr>
          <p:cNvSpPr txBox="1"/>
          <p:nvPr/>
        </p:nvSpPr>
        <p:spPr>
          <a:xfrm>
            <a:off x="7034580" y="190999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1CC7A-DEDD-DE4F-9DDC-FC4EACFDC4AC}"/>
              </a:ext>
            </a:extLst>
          </p:cNvPr>
          <p:cNvSpPr/>
          <p:nvPr/>
        </p:nvSpPr>
        <p:spPr>
          <a:xfrm>
            <a:off x="7034580" y="2136989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MXNet.estimator.deploy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192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20" y="1147611"/>
            <a:ext cx="332160" cy="34823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706534" y="1601663"/>
            <a:ext cx="2585094" cy="139456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37866" y="1681435"/>
            <a:ext cx="833893" cy="1072987"/>
            <a:chOff x="7543800" y="1715004"/>
            <a:chExt cx="979905" cy="1260864"/>
          </a:xfrm>
        </p:grpSpPr>
        <p:grpSp>
          <p:nvGrpSpPr>
            <p:cNvPr id="47" name="Group 46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973411" y="1681435"/>
            <a:ext cx="833893" cy="1072987"/>
            <a:chOff x="7543800" y="1715004"/>
            <a:chExt cx="979905" cy="1260864"/>
          </a:xfrm>
        </p:grpSpPr>
        <p:grpSp>
          <p:nvGrpSpPr>
            <p:cNvPr id="54" name="Group 53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cxnSp>
        <p:nvCxnSpPr>
          <p:cNvPr id="75" name="Straight Arrow Connector 74"/>
          <p:cNvCxnSpPr/>
          <p:nvPr/>
        </p:nvCxnSpPr>
        <p:spPr>
          <a:xfrm>
            <a:off x="2981910" y="654623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879431" y="646740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1266117" y="2291299"/>
            <a:ext cx="746501" cy="477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  <a:effectLst>
            <a:outerShdw blurRad="40000" dist="20000" dir="5400000" rotWithShape="0">
              <a:srgbClr val="33D557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52" idx="2"/>
          </p:cNvCxnSpPr>
          <p:nvPr/>
        </p:nvCxnSpPr>
        <p:spPr>
          <a:xfrm rot="10800000">
            <a:off x="1019985" y="2573241"/>
            <a:ext cx="1093991" cy="1164128"/>
          </a:xfrm>
          <a:prstGeom prst="bentConnector2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458554" y="2773856"/>
            <a:ext cx="11416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Hosting (on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548475" y="2884362"/>
            <a:ext cx="7954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Model artifacts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20410" y="2584947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13007" y="2584036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946583" y="759906"/>
            <a:ext cx="8146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request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080303" y="759737"/>
            <a:ext cx="834648" cy="183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response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54767" y="1224915"/>
            <a:ext cx="998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Endpoint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14AA318B-2342-F14F-9FD2-E43EB17E7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511A0A4-C0AF-CA4A-AABF-74EE368B5B47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3280F8-9446-9748-A6AF-C3D876DDBE36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87B1D2C-1219-8A43-AB3A-26B26C6B9F9D}"/>
              </a:ext>
            </a:extLst>
          </p:cNvPr>
          <p:cNvSpPr/>
          <p:nvPr/>
        </p:nvSpPr>
        <p:spPr>
          <a:xfrm>
            <a:off x="7010399" y="1011838"/>
            <a:ext cx="2026651" cy="1561403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9A3BC1A-78A4-E64E-B822-2BB6ACD8A652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23B7A04-64A5-D84C-80B4-94D71B72E43D}"/>
              </a:ext>
            </a:extLst>
          </p:cNvPr>
          <p:cNvSpPr/>
          <p:nvPr/>
        </p:nvSpPr>
        <p:spPr>
          <a:xfrm>
            <a:off x="7034580" y="1309387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CreateEndpointConfig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  <a:b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CreateEndpoint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DFE2D0-8E09-AC40-B876-405E02663799}"/>
              </a:ext>
            </a:extLst>
          </p:cNvPr>
          <p:cNvSpPr txBox="1"/>
          <p:nvPr/>
        </p:nvSpPr>
        <p:spPr>
          <a:xfrm>
            <a:off x="7034580" y="190999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23321A-9C01-CF43-8607-5C279B4D0EE8}"/>
              </a:ext>
            </a:extLst>
          </p:cNvPr>
          <p:cNvSpPr/>
          <p:nvPr/>
        </p:nvSpPr>
        <p:spPr>
          <a:xfrm>
            <a:off x="7034580" y="2136989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MXNet.estimator.deploy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675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20" y="1147611"/>
            <a:ext cx="332160" cy="34823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706534" y="1601663"/>
            <a:ext cx="2585094" cy="139456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37866" y="1681435"/>
            <a:ext cx="833893" cy="1072987"/>
            <a:chOff x="7543800" y="1715004"/>
            <a:chExt cx="979905" cy="1260864"/>
          </a:xfrm>
        </p:grpSpPr>
        <p:grpSp>
          <p:nvGrpSpPr>
            <p:cNvPr id="47" name="Group 46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973411" y="1681435"/>
            <a:ext cx="833893" cy="1072987"/>
            <a:chOff x="7543800" y="1715004"/>
            <a:chExt cx="979905" cy="1260864"/>
          </a:xfrm>
        </p:grpSpPr>
        <p:grpSp>
          <p:nvGrpSpPr>
            <p:cNvPr id="54" name="Group 53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cxnSp>
        <p:nvCxnSpPr>
          <p:cNvPr id="75" name="Straight Arrow Connector 74"/>
          <p:cNvCxnSpPr/>
          <p:nvPr/>
        </p:nvCxnSpPr>
        <p:spPr>
          <a:xfrm>
            <a:off x="2981910" y="654623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879431" y="646740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1266117" y="2291299"/>
            <a:ext cx="746501" cy="477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  <a:effectLst>
            <a:outerShdw blurRad="40000" dist="20000" dir="5400000" rotWithShape="0">
              <a:srgbClr val="33D557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458554" y="2773856"/>
            <a:ext cx="11416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Hosting (on EC2)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320410" y="2584947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13007" y="2584036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946583" y="759906"/>
            <a:ext cx="8146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request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080303" y="759737"/>
            <a:ext cx="834648" cy="183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response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54767" y="1224915"/>
            <a:ext cx="998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Endpoint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14AA318B-2342-F14F-9FD2-E43EB17E7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511A0A4-C0AF-CA4A-AABF-74EE368B5B47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3280F8-9446-9748-A6AF-C3D876DDBE36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426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20" y="1147611"/>
            <a:ext cx="332160" cy="34823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706534" y="1601663"/>
            <a:ext cx="2585094" cy="139456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37866" y="1681435"/>
            <a:ext cx="833893" cy="1072987"/>
            <a:chOff x="7543800" y="1715004"/>
            <a:chExt cx="979905" cy="1260864"/>
          </a:xfrm>
        </p:grpSpPr>
        <p:grpSp>
          <p:nvGrpSpPr>
            <p:cNvPr id="47" name="Group 46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973411" y="1681435"/>
            <a:ext cx="833893" cy="1072987"/>
            <a:chOff x="7543800" y="1715004"/>
            <a:chExt cx="979905" cy="1260864"/>
          </a:xfrm>
        </p:grpSpPr>
        <p:grpSp>
          <p:nvGrpSpPr>
            <p:cNvPr id="54" name="Group 53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cxnSp>
        <p:nvCxnSpPr>
          <p:cNvPr id="75" name="Straight Arrow Connector 74"/>
          <p:cNvCxnSpPr/>
          <p:nvPr/>
        </p:nvCxnSpPr>
        <p:spPr>
          <a:xfrm>
            <a:off x="2981910" y="654623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879431" y="646740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78" name="Elbow Connector 77"/>
          <p:cNvCxnSpPr>
            <a:endCxn id="42" idx="0"/>
          </p:cNvCxnSpPr>
          <p:nvPr/>
        </p:nvCxnSpPr>
        <p:spPr>
          <a:xfrm rot="10800000" flipV="1">
            <a:off x="533473" y="476188"/>
            <a:ext cx="2192378" cy="2384266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1266117" y="2291299"/>
            <a:ext cx="746501" cy="477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  <a:effectLst>
            <a:outerShdw blurRad="40000" dist="20000" dir="5400000" rotWithShape="0">
              <a:srgbClr val="33D557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52" idx="2"/>
          </p:cNvCxnSpPr>
          <p:nvPr/>
        </p:nvCxnSpPr>
        <p:spPr>
          <a:xfrm rot="10800000">
            <a:off x="1019985" y="2573241"/>
            <a:ext cx="1093991" cy="1164128"/>
          </a:xfrm>
          <a:prstGeom prst="bentConnector2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458554" y="2773856"/>
            <a:ext cx="11416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Hosting (on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548475" y="2884362"/>
            <a:ext cx="7954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Model artifacts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20410" y="2584947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13007" y="2584036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 rot="16200000">
            <a:off x="74222" y="1747727"/>
            <a:ext cx="7360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Ground Truth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946583" y="759906"/>
            <a:ext cx="8146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request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080303" y="759737"/>
            <a:ext cx="834648" cy="183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response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54767" y="1224915"/>
            <a:ext cx="998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Endpoint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119CEA4B-9CF5-564D-8A1C-C652BAFBC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189D1-3E07-D940-B4FD-0DF975FBBE12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FAF525-949D-9D4E-861F-3BB937CB93E0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E9B99E92-A9C2-A745-95EA-9BB333A6D050}"/>
              </a:ext>
            </a:extLst>
          </p:cNvPr>
          <p:cNvSpPr/>
          <p:nvPr/>
        </p:nvSpPr>
        <p:spPr>
          <a:xfrm>
            <a:off x="7010399" y="1011838"/>
            <a:ext cx="2026651" cy="1848617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8557FD-D340-1148-AF11-B3C7A28E64B6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793B142-C903-7741-ABA3-6C6AB587C608}"/>
              </a:ext>
            </a:extLst>
          </p:cNvPr>
          <p:cNvSpPr/>
          <p:nvPr/>
        </p:nvSpPr>
        <p:spPr>
          <a:xfrm>
            <a:off x="7034580" y="1309387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UpdateEndpoint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b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UpdateEndpoint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b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WeightsAndCapacities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45F358-74EF-C44F-9C8E-34B2D1D1CE52}"/>
              </a:ext>
            </a:extLst>
          </p:cNvPr>
          <p:cNvSpPr txBox="1"/>
          <p:nvPr/>
        </p:nvSpPr>
        <p:spPr>
          <a:xfrm>
            <a:off x="7034580" y="2069251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D6E3E35-BF7F-6F45-80C2-7243776B196C}"/>
              </a:ext>
            </a:extLst>
          </p:cNvPr>
          <p:cNvSpPr/>
          <p:nvPr/>
        </p:nvSpPr>
        <p:spPr>
          <a:xfrm>
            <a:off x="7034580" y="2296242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MXNet.estimator.deploy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791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B6F3-17E4-4D4A-923E-0471812F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CAN we automate?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4461-0FF2-4F40-99EA-D9F129B8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acquisition, storage, and ETL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Unit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4434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8552A5-7C92-434E-8ADE-FA50D22B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CI/CD Pipeline for Data Science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81347A-1D0A-754D-B41D-799987FC6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Model code checked in to repo (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syntax checking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training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unit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model 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deployment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A/B Testing / Canary Testing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2"/>
          <a:stretch/>
        </p:blipFill>
        <p:spPr>
          <a:xfrm>
            <a:off x="-704540" y="-104930"/>
            <a:ext cx="10283253" cy="53964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375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C1F54-9BE8-4D4C-9CDB-B67CC3D7EC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91EAF-8FAE-3443-B969-15A2B24E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701800"/>
            <a:ext cx="9144000" cy="3186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C39159-5253-CB4C-B863-7237A9BE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04" y="0"/>
            <a:ext cx="2159000" cy="1701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92349A-469A-344F-B4D9-589CD7162BD2}"/>
              </a:ext>
            </a:extLst>
          </p:cNvPr>
          <p:cNvCxnSpPr>
            <a:cxnSpLocks/>
          </p:cNvCxnSpPr>
          <p:nvPr/>
        </p:nvCxnSpPr>
        <p:spPr>
          <a:xfrm flipH="1">
            <a:off x="4631269" y="4809310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D144056-AE46-4265-960D-0132806666D5}"/>
              </a:ext>
            </a:extLst>
          </p:cNvPr>
          <p:cNvSpPr/>
          <p:nvPr/>
        </p:nvSpPr>
        <p:spPr>
          <a:xfrm>
            <a:off x="5681843" y="3396342"/>
            <a:ext cx="1483080" cy="766499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308B16">
                  <a:lumMod val="40000"/>
                  <a:lumOff val="60000"/>
                </a:srgbClr>
              </a:gs>
              <a:gs pos="26000">
                <a:srgbClr val="308B16">
                  <a:lumMod val="95000"/>
                  <a:lumOff val="5000"/>
                </a:srgbClr>
              </a:gs>
              <a:gs pos="100000">
                <a:srgbClr val="308B16">
                  <a:lumMod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spcFirstLastPara="0" vert="horz" wrap="square" lIns="61269" tIns="61269" rIns="61269" bIns="61269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training for ML, DL, and custom algorithms</a:t>
            </a: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9D144056-AE46-4265-960D-0132806666D5}"/>
              </a:ext>
            </a:extLst>
          </p:cNvPr>
          <p:cNvSpPr/>
          <p:nvPr/>
        </p:nvSpPr>
        <p:spPr>
          <a:xfrm>
            <a:off x="3869979" y="4123346"/>
            <a:ext cx="1483080" cy="766499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308B16">
                  <a:lumMod val="40000"/>
                  <a:lumOff val="60000"/>
                </a:srgbClr>
              </a:gs>
              <a:gs pos="26000">
                <a:srgbClr val="308B16">
                  <a:lumMod val="95000"/>
                  <a:lumOff val="5000"/>
                </a:srgbClr>
              </a:gs>
              <a:gs pos="100000">
                <a:srgbClr val="308B16">
                  <a:lumMod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spcFirstLastPara="0" vert="horz" wrap="square" lIns="61269" tIns="61269" rIns="61269" bIns="61269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Easier training with hyperparameter optimization</a:t>
            </a:r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9D144056-AE46-4265-960D-0132806666D5}"/>
              </a:ext>
            </a:extLst>
          </p:cNvPr>
          <p:cNvSpPr/>
          <p:nvPr/>
        </p:nvSpPr>
        <p:spPr>
          <a:xfrm>
            <a:off x="5678083" y="1995709"/>
            <a:ext cx="1483080" cy="766499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5747C1"/>
              </a:gs>
              <a:gs pos="98000">
                <a:srgbClr val="5747C1">
                  <a:lumMod val="40000"/>
                  <a:lumOff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>
            <a:softEdge rad="0"/>
          </a:effectLst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Highly-optimized machine learning algorithms</a:t>
            </a:r>
          </a:p>
        </p:txBody>
      </p:sp>
      <p:sp>
        <p:nvSpPr>
          <p:cNvPr id="34" name="Freeform: Shape 20">
            <a:extLst>
              <a:ext uri="{FF2B5EF4-FFF2-40B4-BE49-F238E27FC236}">
                <a16:creationId xmlns:a16="http://schemas.microsoft.com/office/drawing/2014/main" id="{D18C0679-4ACD-4BFA-8D99-2382B60B2EB8}"/>
              </a:ext>
            </a:extLst>
          </p:cNvPr>
          <p:cNvSpPr/>
          <p:nvPr/>
        </p:nvSpPr>
        <p:spPr>
          <a:xfrm>
            <a:off x="2028466" y="3396343"/>
            <a:ext cx="1389648" cy="727003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0065C1">
                  <a:alpha val="50000"/>
                </a:srgbClr>
              </a:gs>
              <a:gs pos="98000">
                <a:srgbClr val="00A6AC">
                  <a:lumMod val="40000"/>
                  <a:lumOff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spcFirstLastPara="0" vert="horz" wrap="square" lIns="61269" tIns="61269" rIns="61269" bIns="61269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Deployment without engineering effort</a:t>
            </a:r>
          </a:p>
        </p:txBody>
      </p:sp>
      <p:sp>
        <p:nvSpPr>
          <p:cNvPr id="35" name="Freeform: Shape 22">
            <a:extLst>
              <a:ext uri="{FF2B5EF4-FFF2-40B4-BE49-F238E27FC236}">
                <a16:creationId xmlns:a16="http://schemas.microsoft.com/office/drawing/2014/main" id="{77F06E49-C174-4C46-AF34-2F789A0C3BBB}"/>
              </a:ext>
            </a:extLst>
          </p:cNvPr>
          <p:cNvSpPr/>
          <p:nvPr/>
        </p:nvSpPr>
        <p:spPr>
          <a:xfrm>
            <a:off x="2028466" y="2005616"/>
            <a:ext cx="1389648" cy="733551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0065C1">
                  <a:alpha val="50000"/>
                </a:srgbClr>
              </a:gs>
              <a:gs pos="98000">
                <a:srgbClr val="00A6AC">
                  <a:lumMod val="40000"/>
                  <a:lumOff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spcFirstLastPara="0" vert="horz" wrap="square" lIns="26979" tIns="26979" rIns="26979" bIns="26979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Fully-managed  hosting at scale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54151" y="693761"/>
            <a:ext cx="1460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5747C1">
                    <a:lumMod val="40000"/>
                    <a:lumOff val="6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endParaRPr lang="en-US" dirty="0">
              <a:solidFill>
                <a:srgbClr val="5747C1">
                  <a:lumMod val="40000"/>
                  <a:lumOff val="6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Freeform: Shape 12">
            <a:extLst>
              <a:ext uri="{FF2B5EF4-FFF2-40B4-BE49-F238E27FC236}">
                <a16:creationId xmlns:a16="http://schemas.microsoft.com/office/drawing/2014/main" id="{BFB96578-FAD8-496A-B64A-D63F64FB8D74}"/>
              </a:ext>
            </a:extLst>
          </p:cNvPr>
          <p:cNvSpPr/>
          <p:nvPr/>
        </p:nvSpPr>
        <p:spPr>
          <a:xfrm>
            <a:off x="3866219" y="866838"/>
            <a:ext cx="1424238" cy="806548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5747C1"/>
              </a:gs>
              <a:gs pos="98000">
                <a:srgbClr val="5747C1">
                  <a:lumMod val="40000"/>
                  <a:lumOff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>
            <a:softEdge rad="0"/>
          </a:effectLst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notebook instances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52323" y="2762208"/>
            <a:ext cx="185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  <a:endParaRPr lang="en-US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aphicFrame>
        <p:nvGraphicFramePr>
          <p:cNvPr id="41" name="Diagram 40"/>
          <p:cNvGraphicFramePr/>
          <p:nvPr>
            <p:extLst/>
          </p:nvPr>
        </p:nvGraphicFramePr>
        <p:xfrm>
          <a:off x="3536981" y="2041110"/>
          <a:ext cx="2011680" cy="1847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514727" y="2965104"/>
            <a:ext cx="1350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C9B2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  <a:endParaRPr lang="en-US" dirty="0">
              <a:solidFill>
                <a:srgbClr val="0C9B2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>
            <a:noAutofit/>
          </a:bodyPr>
          <a:lstStyle/>
          <a:p>
            <a:pPr algn="l" defTabSz="457200">
              <a:spcBef>
                <a:spcPct val="0"/>
              </a:spcBef>
            </a:pPr>
            <a:r>
              <a:rPr lang="en-US" sz="2800" dirty="0">
                <a:latin typeface="Amazon Ember" charset="0"/>
                <a:ea typeface="Amazon Ember" charset="0"/>
                <a:cs typeface="Amazon Ember" charset="0"/>
              </a:rPr>
              <a:t>Amazon SageMaker</a:t>
            </a:r>
            <a:endParaRPr lang="en-US" sz="2800" kern="120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6CEE08-AD21-6C47-A262-E0D2D0117EB4}"/>
              </a:ext>
            </a:extLst>
          </p:cNvPr>
          <p:cNvSpPr txBox="1"/>
          <p:nvPr/>
        </p:nvSpPr>
        <p:spPr>
          <a:xfrm>
            <a:off x="8127643" y="3639874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CHAINER</a:t>
            </a:r>
          </a:p>
        </p:txBody>
      </p:sp>
    </p:spTree>
    <p:extLst>
      <p:ext uri="{BB962C8B-B14F-4D97-AF65-F5344CB8AC3E}">
        <p14:creationId xmlns:p14="http://schemas.microsoft.com/office/powerpoint/2010/main" val="227116137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C1F54-9BE8-4D4C-9CDB-B67CC3D7EC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58A59-79EF-1C49-98A0-7D991242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58" y="337514"/>
            <a:ext cx="6386513" cy="44187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9639F-FDBE-F84D-A6FF-69B87E05CD7C}"/>
              </a:ext>
            </a:extLst>
          </p:cNvPr>
          <p:cNvCxnSpPr>
            <a:cxnSpLocks/>
          </p:cNvCxnSpPr>
          <p:nvPr/>
        </p:nvCxnSpPr>
        <p:spPr>
          <a:xfrm flipH="1">
            <a:off x="4631269" y="-135238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F275FB-5C1A-E742-B274-20DA7A71CD6F}"/>
              </a:ext>
            </a:extLst>
          </p:cNvPr>
          <p:cNvCxnSpPr>
            <a:cxnSpLocks/>
          </p:cNvCxnSpPr>
          <p:nvPr/>
        </p:nvCxnSpPr>
        <p:spPr>
          <a:xfrm flipH="1">
            <a:off x="5554135" y="4637012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BDCB82-986B-2D4B-9EC7-A67217D9BF67}"/>
              </a:ext>
            </a:extLst>
          </p:cNvPr>
          <p:cNvCxnSpPr>
            <a:cxnSpLocks/>
          </p:cNvCxnSpPr>
          <p:nvPr/>
        </p:nvCxnSpPr>
        <p:spPr>
          <a:xfrm flipH="1">
            <a:off x="4089402" y="4756291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9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C1F54-9BE8-4D4C-9CDB-B67CC3D7EC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E0A12-DE06-9F4F-BF85-678BF4C1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49" y="303843"/>
            <a:ext cx="4764118" cy="442301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DDF759-E3CE-1147-976D-05E9BA8F7A06}"/>
              </a:ext>
            </a:extLst>
          </p:cNvPr>
          <p:cNvCxnSpPr>
            <a:cxnSpLocks/>
          </p:cNvCxnSpPr>
          <p:nvPr/>
        </p:nvCxnSpPr>
        <p:spPr>
          <a:xfrm flipH="1">
            <a:off x="5554135" y="-155130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93243-7178-1B47-9427-77F636510036}"/>
              </a:ext>
            </a:extLst>
          </p:cNvPr>
          <p:cNvCxnSpPr>
            <a:cxnSpLocks/>
          </p:cNvCxnSpPr>
          <p:nvPr/>
        </p:nvCxnSpPr>
        <p:spPr>
          <a:xfrm flipH="1">
            <a:off x="4089402" y="-171322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6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FF32-761D-8D42-9C1B-4F158AAD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60509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F031-DB87-B047-86A1-839C6794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SageMaker</a:t>
            </a:r>
            <a:r>
              <a:rPr lang="de-DE" dirty="0"/>
              <a:t>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7FB3F-E5DE-B94F-86A4-D05197BB1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7"/>
          <a:stretch/>
        </p:blipFill>
        <p:spPr>
          <a:xfrm>
            <a:off x="336789" y="738434"/>
            <a:ext cx="7557431" cy="38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1EE2-A2CE-9249-9841-BC37DD47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SageMaker</a:t>
            </a:r>
            <a:r>
              <a:rPr lang="de-DE" dirty="0"/>
              <a:t>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EBBA6-EF44-FE44-AC6C-A398D43C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89" y="1038755"/>
            <a:ext cx="8447447" cy="41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51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D5ED3-327D-0A44-8635-1C090B8C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SageMaker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A3397-A927-D347-A3DD-B442720D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5" y="721227"/>
            <a:ext cx="7531854" cy="39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F13D-03F2-DD4A-A6F4-8BCBB099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SageMaker</a:t>
            </a:r>
            <a:r>
              <a:rPr lang="de-DE" dirty="0"/>
              <a:t> </a:t>
            </a:r>
            <a:r>
              <a:rPr lang="de-DE" dirty="0" err="1"/>
              <a:t>monitoring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87937-BCE2-B743-AAA4-6346AF35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4" y="714149"/>
            <a:ext cx="8364511" cy="42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3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301D5-6F66-7844-ADF5-DAB93BC83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Blue/Green Deployment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E31271-F68B-5F46-8C27-247C0B7F7F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7988" y="1487488"/>
            <a:ext cx="2420487" cy="29638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B66EC5-8CCB-7147-AA71-6BD22141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B0449B-2183-6345-B7B3-D5B316B42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DC883C-350D-D64C-B5B2-0B5F9E2BBE6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two live environments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Blue – old environment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Green – new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Divert a percentage of traffic from blue to 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A/B test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results are satisfactory, flip to 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Revert to blue if problems arise</a:t>
            </a:r>
          </a:p>
        </p:txBody>
      </p:sp>
    </p:spTree>
    <p:extLst>
      <p:ext uri="{BB962C8B-B14F-4D97-AF65-F5344CB8AC3E}">
        <p14:creationId xmlns:p14="http://schemas.microsoft.com/office/powerpoint/2010/main" val="4081684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477795"/>
            <a:ext cx="8205304" cy="545741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AWS CloudFormation</a:t>
            </a:r>
            <a:endParaRPr lang="en-US" sz="3600" dirty="0"/>
          </a:p>
        </p:txBody>
      </p:sp>
      <p:sp>
        <p:nvSpPr>
          <p:cNvPr id="4" name="Shape 175"/>
          <p:cNvSpPr/>
          <p:nvPr/>
        </p:nvSpPr>
        <p:spPr>
          <a:xfrm>
            <a:off x="2025651" y="1485750"/>
            <a:ext cx="6877050" cy="306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586" tIns="33586" rIns="33586" bIns="33586" anchor="ctr">
            <a:normAutofit/>
          </a:bodyPr>
          <a:lstStyle/>
          <a:p>
            <a:pPr marL="171450" lvl="0" indent="-171450" defTabSz="1143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Simplified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way to create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manage a collection of AWS resources</a:t>
            </a:r>
            <a:endParaRPr lang="en-US" sz="172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1450" lvl="0" indent="-171450" defTabSz="1143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Enables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orderly and predictable provisioning and updating of resources</a:t>
            </a:r>
            <a:endParaRPr lang="en-US" sz="172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1450" lvl="0" indent="-171450" defTabSz="1143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Enables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version control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your AWS infrastructure </a:t>
            </a:r>
            <a:endParaRPr lang="en-US" sz="172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1450" lvl="0" indent="-171450" defTabSz="1143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Deploy and update stacks using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AWS Management C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onsole,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AWS C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ommand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ine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Interface (CLI), 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AWS 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API</a:t>
            </a:r>
            <a:endParaRPr lang="en-US" sz="172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8" y="1688928"/>
            <a:ext cx="1460035" cy="18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9206" y="205757"/>
            <a:ext cx="8661437" cy="62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Infrastructure as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19206" y="878480"/>
            <a:ext cx="5011707" cy="384789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Single source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of</a:t>
            </a: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truth</a:t>
            </a: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to deploy the whole stack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Infrastructure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 that you can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replicate</a:t>
            </a: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,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re-deploy,</a:t>
            </a: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and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re-purpose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Control versioning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on your infrastructure and your application </a:t>
            </a:r>
            <a:r>
              <a:rPr lang="en-US" sz="2000" dirty="0">
                <a:solidFill>
                  <a:srgbClr val="FCB64C"/>
                </a:solidFill>
                <a:latin typeface="+mn-lt"/>
                <a:ea typeface="Verdana" charset="0"/>
                <a:cs typeface="Verdana" charset="0"/>
              </a:rPr>
              <a:t>together</a:t>
            </a:r>
            <a:endParaRPr lang="en-US" sz="2000" dirty="0">
              <a:latin typeface="+mn-lt"/>
              <a:ea typeface="Verdana" charset="0"/>
              <a:cs typeface="Verdana" charset="0"/>
            </a:endParaRP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Service rolls back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to the last good state on failures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Build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 your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infrastructure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 and run it through your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CI/CD pipeline</a:t>
            </a:r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42" y="443365"/>
            <a:ext cx="469639" cy="5353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7143" y="1021509"/>
            <a:ext cx="1502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Template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38" y="1833843"/>
            <a:ext cx="434850" cy="355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45801" y="2168348"/>
            <a:ext cx="74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Stack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618" y="1804115"/>
            <a:ext cx="434850" cy="355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11188" y="2168435"/>
            <a:ext cx="74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Stack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34" y="1812648"/>
            <a:ext cx="434850" cy="3557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3004" y="2176968"/>
            <a:ext cx="74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Stack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7040413" y="1341595"/>
            <a:ext cx="315599" cy="427451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5400000">
            <a:off x="6439663" y="1361173"/>
            <a:ext cx="315599" cy="427451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7577759" y="1341595"/>
            <a:ext cx="315599" cy="427451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839" y="2502940"/>
            <a:ext cx="1995641" cy="20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7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vOps-What-is_reli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99" y="1280482"/>
            <a:ext cx="1188720" cy="8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3892" y="213636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Reliability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Why DevOps</a:t>
            </a:r>
          </a:p>
        </p:txBody>
      </p:sp>
      <p:pic>
        <p:nvPicPr>
          <p:cNvPr id="1026" name="Picture 2" descr="Spe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03" y="3175412"/>
            <a:ext cx="1188720" cy="85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pid Delive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81" y="1315496"/>
            <a:ext cx="1188720" cy="8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vOps-What-is_sca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56" y="3212985"/>
            <a:ext cx="1188720" cy="85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vOps-What-is_collabor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93" y="1285345"/>
            <a:ext cx="1188720" cy="8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vOps-What-is_securi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65" y="3212985"/>
            <a:ext cx="1188720" cy="8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94192" y="40640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92943" y="40640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85264" y="213636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Rapid Delivery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588" y="213636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Improved Collaboration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6412" y="4064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0576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352204" y="565572"/>
            <a:ext cx="2911696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456058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FFFFFF"/>
                </a:solidFill>
              </a:rPr>
              <a:t>You u</a:t>
            </a:r>
            <a:r>
              <a:rPr dirty="0">
                <a:solidFill>
                  <a:srgbClr val="FFFFFF"/>
                </a:solidFill>
              </a:rPr>
              <a:t>s</a:t>
            </a:r>
            <a:r>
              <a:rPr lang="en-US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 a template to create and manage a stack</a:t>
            </a:r>
            <a:endParaRPr lang="en-US" dirty="0">
              <a:solidFill>
                <a:srgbClr val="FFFFFF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 stack is a collection of AWS resources that you can manage as a single unit</a:t>
            </a:r>
          </a:p>
          <a:p>
            <a:pPr lvl="0">
              <a:defRPr>
                <a:solidFill>
                  <a:srgbClr val="00000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AWS CloudFormation ensures all stack resources are created or deleted as appropriate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2D1123-5B27-7148-8B24-F0B042768324}"/>
              </a:ext>
            </a:extLst>
          </p:cNvPr>
          <p:cNvSpPr txBox="1">
            <a:spLocks/>
          </p:cNvSpPr>
          <p:nvPr/>
        </p:nvSpPr>
        <p:spPr>
          <a:xfrm>
            <a:off x="229129" y="0"/>
            <a:ext cx="6069541" cy="12506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/>
              <a:t>Stack creation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021A1-D81D-BD4D-A717-2C8D1237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85" y="399510"/>
            <a:ext cx="6444255" cy="40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B40C-3517-6546-936E-24C48F75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DevOps services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AAFE1-E192-3746-89CE-920AA321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313" y="1042430"/>
            <a:ext cx="8204200" cy="3487265"/>
          </a:xfrm>
        </p:spPr>
      </p:pic>
    </p:spTree>
    <p:extLst>
      <p:ext uri="{BB962C8B-B14F-4D97-AF65-F5344CB8AC3E}">
        <p14:creationId xmlns:p14="http://schemas.microsoft.com/office/powerpoint/2010/main" val="34454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29" y="185835"/>
            <a:ext cx="8205304" cy="545741"/>
          </a:xfrm>
        </p:spPr>
        <p:txBody>
          <a:bodyPr/>
          <a:lstStyle/>
          <a:p>
            <a:r>
              <a:rPr lang="en-US" sz="2400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 Practices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95684" y="974778"/>
            <a:ext cx="2798758" cy="1200150"/>
            <a:chOff x="4231757" y="3676207"/>
            <a:chExt cx="2798758" cy="1200150"/>
          </a:xfrm>
        </p:grpSpPr>
        <p:pic>
          <p:nvPicPr>
            <p:cNvPr id="25" name="Picture 12" descr="ommunication and Collaborat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757" y="3676207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5422382" y="3904062"/>
              <a:ext cx="1608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Social Coding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95684" y="2199535"/>
            <a:ext cx="2542277" cy="1200150"/>
            <a:chOff x="489098" y="1212112"/>
            <a:chExt cx="2542277" cy="1200150"/>
          </a:xfrm>
        </p:grpSpPr>
        <p:pic>
          <p:nvPicPr>
            <p:cNvPr id="28" name="Picture 27" descr="ontinuous Integr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8" y="1212112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679723" y="1510286"/>
              <a:ext cx="13516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Continuous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Integration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95684" y="3466821"/>
            <a:ext cx="2542277" cy="1200150"/>
            <a:chOff x="489098" y="2433527"/>
            <a:chExt cx="2542277" cy="1200150"/>
          </a:xfrm>
        </p:grpSpPr>
        <p:pic>
          <p:nvPicPr>
            <p:cNvPr id="31" name="Picture 4" descr="ontinuous Deliver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8" y="2433527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1679723" y="2814841"/>
              <a:ext cx="13516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Continuous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Delivery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45335" y="925723"/>
            <a:ext cx="2904757" cy="1200150"/>
            <a:chOff x="4061637" y="1233377"/>
            <a:chExt cx="2904757" cy="1200150"/>
          </a:xfrm>
        </p:grpSpPr>
        <p:pic>
          <p:nvPicPr>
            <p:cNvPr id="34" name="Picture 8" descr="nfrastructure as Cod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1637" y="1233377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5422382" y="1510286"/>
              <a:ext cx="15440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Infrastructure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as Code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64603" y="2199533"/>
            <a:ext cx="2452508" cy="1200150"/>
            <a:chOff x="4231758" y="2454792"/>
            <a:chExt cx="2452508" cy="1200150"/>
          </a:xfrm>
        </p:grpSpPr>
        <p:pic>
          <p:nvPicPr>
            <p:cNvPr id="37" name="Picture 10" descr="onitoring and Loggi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758" y="2454792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5422382" y="2707174"/>
              <a:ext cx="12618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Monitoring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&amp; Logging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164603" y="3466821"/>
            <a:ext cx="2785934" cy="1200150"/>
            <a:chOff x="489098" y="3654942"/>
            <a:chExt cx="2785934" cy="1200150"/>
          </a:xfrm>
        </p:grpSpPr>
        <p:pic>
          <p:nvPicPr>
            <p:cNvPr id="40" name="Picture 6" descr="icroservice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8" y="3654942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/>
            <p:cNvSpPr/>
            <p:nvPr/>
          </p:nvSpPr>
          <p:spPr>
            <a:xfrm>
              <a:off x="1679723" y="4074208"/>
              <a:ext cx="1595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Microservices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55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6" y="836909"/>
            <a:ext cx="8118266" cy="40636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Machine Learning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6" y="836909"/>
            <a:ext cx="8118266" cy="406363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754351" y="1115122"/>
            <a:ext cx="1561172" cy="304428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8205" y="2739271"/>
            <a:ext cx="31470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0" lvl="0" indent="-234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Amazon Glue</a:t>
            </a:r>
          </a:p>
          <a:p>
            <a:pPr marL="234950" marR="0" lvl="0" indent="-234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Amazon Athena</a:t>
            </a:r>
          </a:p>
          <a:p>
            <a:pPr marL="234950" marR="0" lvl="0" indent="-234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Amazon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Quicksight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mazon Ember" charset="0"/>
              <a:cs typeface="Amazon Ember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Machine Learning process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2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6" y="836909"/>
            <a:ext cx="8118266" cy="406363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783873" y="1103971"/>
            <a:ext cx="1561172" cy="304428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9045" y="2955580"/>
            <a:ext cx="314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0" lvl="0" indent="-234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Amazon </a:t>
            </a:r>
            <a:r>
              <a:rPr kumimoji="0" lang="sv-S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SageMaker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mazon Ember" charset="0"/>
              <a:cs typeface="Amazon Ember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Machine Learning process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7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6" y="836909"/>
            <a:ext cx="8118266" cy="406363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754076" y="1819373"/>
            <a:ext cx="1819581" cy="191364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8207" y="2739271"/>
            <a:ext cx="2436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</a:t>
            </a:r>
            <a:r>
              <a:rPr lang="sv-SE" sz="1600" dirty="0" err="1">
                <a:solidFill>
                  <a:srgbClr val="FFFFFF"/>
                </a:solidFill>
                <a:ea typeface="Amazon Ember" charset="0"/>
                <a:cs typeface="Amazon Ember" charset="0"/>
              </a:rPr>
              <a:t>SageMaker</a:t>
            </a:r>
            <a:endParaRPr lang="sv-SE" sz="1600" dirty="0">
              <a:solidFill>
                <a:srgbClr val="FFFFFF"/>
              </a:solidFill>
              <a:ea typeface="Amazon Ember" charset="0"/>
              <a:cs typeface="Amazon Ember" charset="0"/>
            </a:endParaRP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Batch</a:t>
            </a: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Lambda</a:t>
            </a: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CloudWatch</a:t>
            </a: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EC2 Container Services </a:t>
            </a: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Greengrass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Machine Learning process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98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3615B1-6D9B-B144-BBDE-ED75C7DB1003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39A915-8508-A644-9951-9BA3F205395D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860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_Dark_Confidential_template" id="{F4646917-AF12-3742-A066-5C8A9BDC5953}" vid="{7CD085AF-C083-EA45-B2A0-89170C8E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DeckTemplate-AWS</Template>
  <TotalTime>14414</TotalTime>
  <Words>1212</Words>
  <Application>Microsoft Macintosh PowerPoint</Application>
  <PresentationFormat>On-screen Show (16:9)</PresentationFormat>
  <Paragraphs>252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Amazon Ember</vt:lpstr>
      <vt:lpstr>Amazon Ember Light</vt:lpstr>
      <vt:lpstr>Amazon Ember Regular</vt:lpstr>
      <vt:lpstr>Arial</vt:lpstr>
      <vt:lpstr>Calibri</vt:lpstr>
      <vt:lpstr>Consolas</vt:lpstr>
      <vt:lpstr>Helvetica Neue</vt:lpstr>
      <vt:lpstr>Helvetica Neue Light</vt:lpstr>
      <vt:lpstr>Lucida Console</vt:lpstr>
      <vt:lpstr>Times New Roman</vt:lpstr>
      <vt:lpstr>Verdana</vt:lpstr>
      <vt:lpstr>DeckTemplate-AWS</vt:lpstr>
      <vt:lpstr>PowerPoint Presentation</vt:lpstr>
      <vt:lpstr>Amazon SageMaker</vt:lpstr>
      <vt:lpstr>Why DevOps</vt:lpstr>
      <vt:lpstr>DevOps Practices</vt:lpstr>
      <vt:lpstr>Machine Learning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we automate?</vt:lpstr>
      <vt:lpstr>Sample CI/CD Pipeline for Data Science</vt:lpstr>
      <vt:lpstr>PowerPoint Presentation</vt:lpstr>
      <vt:lpstr>PowerPoint Presentation</vt:lpstr>
      <vt:lpstr>PowerPoint Presentation</vt:lpstr>
      <vt:lpstr>PowerPoint Presentation</vt:lpstr>
      <vt:lpstr>Demo time</vt:lpstr>
      <vt:lpstr>SageMaker Lifecycle configuration</vt:lpstr>
      <vt:lpstr>SageMaker Lifecycle configuration</vt:lpstr>
      <vt:lpstr>SageMaker environment variables</vt:lpstr>
      <vt:lpstr>SageMaker monitoring</vt:lpstr>
      <vt:lpstr>Deployment Strategy</vt:lpstr>
      <vt:lpstr>AWS CloudFormation</vt:lpstr>
      <vt:lpstr>PowerPoint Presentation</vt:lpstr>
      <vt:lpstr>PowerPoint Presentation</vt:lpstr>
      <vt:lpstr>AWS DevOps services overview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dcterms:created xsi:type="dcterms:W3CDTF">2018-07-16T13:39:34Z</dcterms:created>
  <dcterms:modified xsi:type="dcterms:W3CDTF">2018-07-30T08:47:47Z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